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66" r:id="rId4"/>
    <p:sldId id="267" r:id="rId5"/>
    <p:sldId id="257" r:id="rId6"/>
    <p:sldId id="259" r:id="rId7"/>
    <p:sldId id="262" r:id="rId8"/>
    <p:sldId id="269" r:id="rId9"/>
    <p:sldId id="263" r:id="rId10"/>
    <p:sldId id="270" r:id="rId11"/>
    <p:sldId id="265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24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3FEF2-31C0-48C6-9104-3DF778DFE6C2}" type="datetimeFigureOut">
              <a:rPr lang="es-MX" smtClean="0"/>
              <a:t>31/05/2017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1664C-5247-4F35-A747-B8E569A75F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916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1664C-5247-4F35-A747-B8E569A75F3F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5469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424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336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560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08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460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027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719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999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179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922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438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2761A-7B63-4FF4-86EE-CF0B478AB876}" type="datetimeFigureOut">
              <a:rPr lang="es-CO" smtClean="0"/>
              <a:t>31/05/2017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663CE-2DEB-45CF-9CA2-5CBA1BE168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85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19707" y="1197735"/>
            <a:ext cx="1000688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Anteproyecto</a:t>
            </a:r>
          </a:p>
          <a:p>
            <a:pPr algn="ctr"/>
            <a:endParaRPr lang="es-MX" dirty="0">
              <a:solidFill>
                <a:srgbClr val="0070C0"/>
              </a:solidFill>
            </a:endParaRPr>
          </a:p>
          <a:p>
            <a:pPr algn="ctr"/>
            <a:r>
              <a:rPr lang="es-MX" sz="2400" b="1" dirty="0" smtClean="0">
                <a:solidFill>
                  <a:srgbClr val="0070C0"/>
                </a:solidFill>
              </a:rPr>
              <a:t>DETECCION AUTOMATICA DE COMUNDADES EN REDES SOCIALES USANDO CONTENIDO TEXTUAL E INTERACCIONES EN LA RED</a:t>
            </a:r>
          </a:p>
          <a:p>
            <a:pPr algn="ctr"/>
            <a:endParaRPr lang="es-MX" dirty="0">
              <a:solidFill>
                <a:srgbClr val="0070C0"/>
              </a:solidFill>
            </a:endParaRPr>
          </a:p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Ricardo Alberto Acero</a:t>
            </a:r>
          </a:p>
          <a:p>
            <a:pPr algn="ctr"/>
            <a:endParaRPr lang="es-MX" dirty="0">
              <a:solidFill>
                <a:srgbClr val="0070C0"/>
              </a:solidFill>
            </a:endParaRPr>
          </a:p>
          <a:p>
            <a:pPr algn="ctr"/>
            <a:endParaRPr lang="es-MX" dirty="0" smtClean="0">
              <a:solidFill>
                <a:srgbClr val="0070C0"/>
              </a:solidFill>
            </a:endParaRPr>
          </a:p>
          <a:p>
            <a:pPr algn="ctr"/>
            <a:endParaRPr lang="es-MX" dirty="0" smtClean="0">
              <a:solidFill>
                <a:srgbClr val="0070C0"/>
              </a:solidFill>
            </a:endParaRPr>
          </a:p>
          <a:p>
            <a:pPr algn="ctr"/>
            <a:endParaRPr lang="es-MX" dirty="0">
              <a:solidFill>
                <a:srgbClr val="0070C0"/>
              </a:solidFill>
            </a:endParaRPr>
          </a:p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Maestría </a:t>
            </a:r>
            <a:r>
              <a:rPr lang="es-MX" sz="2400" dirty="0" smtClean="0">
                <a:solidFill>
                  <a:srgbClr val="0070C0"/>
                </a:solidFill>
              </a:rPr>
              <a:t>en </a:t>
            </a:r>
            <a:r>
              <a:rPr lang="es-MX" sz="2400" dirty="0" smtClean="0">
                <a:solidFill>
                  <a:srgbClr val="0070C0"/>
                </a:solidFill>
              </a:rPr>
              <a:t>Ingeniería </a:t>
            </a:r>
            <a:r>
              <a:rPr lang="es-MX" sz="2400" dirty="0" smtClean="0">
                <a:solidFill>
                  <a:srgbClr val="0070C0"/>
                </a:solidFill>
              </a:rPr>
              <a:t>de Sistemas</a:t>
            </a:r>
          </a:p>
          <a:p>
            <a:pPr algn="ctr"/>
            <a:endParaRPr lang="es-MX" dirty="0">
              <a:solidFill>
                <a:srgbClr val="0070C0"/>
              </a:solidFill>
            </a:endParaRPr>
          </a:p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INSTITUCION UNIVERSITARIA POLITECNICO GRANCOLOMBIANO</a:t>
            </a:r>
            <a:endParaRPr lang="es-MX" dirty="0">
              <a:solidFill>
                <a:srgbClr val="0070C0"/>
              </a:solidFill>
            </a:endParaRPr>
          </a:p>
          <a:p>
            <a:pPr algn="ctr"/>
            <a:endParaRPr lang="es-MX" dirty="0" smtClean="0">
              <a:solidFill>
                <a:srgbClr val="0070C0"/>
              </a:solidFill>
            </a:endParaRPr>
          </a:p>
          <a:p>
            <a:pPr algn="ctr"/>
            <a:r>
              <a:rPr lang="es-MX" sz="2400" dirty="0" smtClean="0">
                <a:solidFill>
                  <a:srgbClr val="0070C0"/>
                </a:solidFill>
              </a:rPr>
              <a:t>Bogotá ,  8 de Junio de 2.017</a:t>
            </a:r>
            <a:endParaRPr lang="es-MX" sz="2400" dirty="0">
              <a:solidFill>
                <a:srgbClr val="0070C0"/>
              </a:solidFill>
            </a:endParaRPr>
          </a:p>
        </p:txBody>
      </p:sp>
      <p:pic>
        <p:nvPicPr>
          <p:cNvPr id="1026" name="Imagen 2" descr="cid:image001.png@01CFA8A6.122732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175"/>
            <a:ext cx="31369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714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9934" y="968991"/>
            <a:ext cx="87345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			</a:t>
            </a:r>
          </a:p>
          <a:p>
            <a:r>
              <a:rPr lang="es-CO" dirty="0"/>
              <a:t>	</a:t>
            </a:r>
            <a:r>
              <a:rPr lang="es-CO" dirty="0" smtClean="0"/>
              <a:t>			</a:t>
            </a:r>
            <a:r>
              <a:rPr lang="es-CO" dirty="0" smtClean="0">
                <a:solidFill>
                  <a:srgbClr val="0070C0"/>
                </a:solidFill>
              </a:rPr>
              <a:t>CONCLUSIONES</a:t>
            </a:r>
          </a:p>
          <a:p>
            <a:endParaRPr lang="es-CO" dirty="0">
              <a:solidFill>
                <a:srgbClr val="0070C0"/>
              </a:solidFill>
            </a:endParaRPr>
          </a:p>
          <a:p>
            <a:endParaRPr lang="es-CO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Dada la riqueza en </a:t>
            </a:r>
            <a:r>
              <a:rPr lang="es-CO" dirty="0" smtClean="0">
                <a:solidFill>
                  <a:srgbClr val="0070C0"/>
                </a:solidFill>
              </a:rPr>
              <a:t>información </a:t>
            </a:r>
            <a:r>
              <a:rPr lang="es-CO" dirty="0">
                <a:solidFill>
                  <a:srgbClr val="0070C0"/>
                </a:solidFill>
              </a:rPr>
              <a:t>que poseen las redes sociales se deben usar las interacciones para la detección de comunidades y otros fenómenos en </a:t>
            </a:r>
            <a:r>
              <a:rPr lang="es-CO" dirty="0" smtClean="0">
                <a:solidFill>
                  <a:srgbClr val="0070C0"/>
                </a:solidFill>
              </a:rPr>
              <a:t>estudio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Cada vez hay mas algoritmos de detección de </a:t>
            </a:r>
            <a:r>
              <a:rPr lang="es-CO" dirty="0" smtClean="0">
                <a:solidFill>
                  <a:srgbClr val="0070C0"/>
                </a:solidFill>
              </a:rPr>
              <a:t>comunidades enriqueciendo la posibilidad de estudiar y describir las comunidades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>
                <a:solidFill>
                  <a:srgbClr val="0070C0"/>
                </a:solidFill>
              </a:rPr>
              <a:t>Es importante el apoyo de áreas como la </a:t>
            </a:r>
            <a:r>
              <a:rPr lang="es-CO" dirty="0" err="1" smtClean="0">
                <a:solidFill>
                  <a:srgbClr val="0070C0"/>
                </a:solidFill>
              </a:rPr>
              <a:t>Mineria</a:t>
            </a:r>
            <a:r>
              <a:rPr lang="es-CO" dirty="0" smtClean="0">
                <a:solidFill>
                  <a:srgbClr val="0070C0"/>
                </a:solidFill>
              </a:rPr>
              <a:t> de datos, La estadística y la capacidad computacional </a:t>
            </a:r>
            <a:endParaRPr lang="es-CO" dirty="0">
              <a:solidFill>
                <a:srgbClr val="0070C0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9646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65528" y="1583140"/>
            <a:ext cx="78884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070C0"/>
                </a:solidFill>
              </a:rPr>
              <a:t>BIBLIOGRAFIA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[1] A </a:t>
            </a:r>
            <a:r>
              <a:rPr lang="es-MX" dirty="0" err="1" smtClean="0">
                <a:solidFill>
                  <a:srgbClr val="0070C0"/>
                </a:solidFill>
              </a:rPr>
              <a:t>Survey</a:t>
            </a:r>
            <a:r>
              <a:rPr lang="es-MX" dirty="0" smtClean="0">
                <a:solidFill>
                  <a:srgbClr val="0070C0"/>
                </a:solidFill>
              </a:rPr>
              <a:t> of tolos </a:t>
            </a:r>
            <a:r>
              <a:rPr lang="es-MX" dirty="0" err="1" smtClean="0">
                <a:solidFill>
                  <a:srgbClr val="0070C0"/>
                </a:solidFill>
              </a:rPr>
              <a:t>for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Community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Detection</a:t>
            </a:r>
            <a:r>
              <a:rPr lang="es-MX" dirty="0" smtClean="0">
                <a:solidFill>
                  <a:srgbClr val="0070C0"/>
                </a:solidFill>
              </a:rPr>
              <a:t> and </a:t>
            </a:r>
            <a:r>
              <a:rPr lang="es-MX" dirty="0" err="1" smtClean="0">
                <a:solidFill>
                  <a:srgbClr val="0070C0"/>
                </a:solidFill>
              </a:rPr>
              <a:t>Mining</a:t>
            </a:r>
            <a:r>
              <a:rPr lang="es-MX" dirty="0" smtClean="0">
                <a:solidFill>
                  <a:srgbClr val="0070C0"/>
                </a:solidFill>
              </a:rPr>
              <a:t> in Social </a:t>
            </a:r>
            <a:r>
              <a:rPr lang="es-MX" dirty="0" smtClean="0">
                <a:solidFill>
                  <a:srgbClr val="0070C0"/>
                </a:solidFill>
              </a:rPr>
              <a:t>Networks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CO" dirty="0" smtClean="0">
                <a:solidFill>
                  <a:srgbClr val="0070C0"/>
                </a:solidFill>
              </a:rPr>
              <a:t>[2] </a:t>
            </a:r>
            <a:r>
              <a:rPr lang="es-CO" dirty="0">
                <a:solidFill>
                  <a:srgbClr val="0070C0"/>
                </a:solidFill>
              </a:rPr>
              <a:t>Social Media </a:t>
            </a:r>
            <a:r>
              <a:rPr lang="es-CO" dirty="0" err="1">
                <a:solidFill>
                  <a:srgbClr val="0070C0"/>
                </a:solidFill>
              </a:rPr>
              <a:t>Mining</a:t>
            </a:r>
            <a:r>
              <a:rPr lang="es-CO" dirty="0">
                <a:solidFill>
                  <a:srgbClr val="0070C0"/>
                </a:solidFill>
              </a:rPr>
              <a:t>,  </a:t>
            </a:r>
            <a:r>
              <a:rPr lang="es-CO" dirty="0" err="1">
                <a:solidFill>
                  <a:srgbClr val="0070C0"/>
                </a:solidFill>
              </a:rPr>
              <a:t>An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Introduction</a:t>
            </a:r>
            <a:r>
              <a:rPr lang="es-CO" dirty="0">
                <a:solidFill>
                  <a:srgbClr val="0070C0"/>
                </a:solidFill>
              </a:rPr>
              <a:t>, Reza </a:t>
            </a:r>
            <a:r>
              <a:rPr lang="es-CO" dirty="0" err="1">
                <a:solidFill>
                  <a:srgbClr val="0070C0"/>
                </a:solidFill>
              </a:rPr>
              <a:t>Zafarani</a:t>
            </a:r>
            <a:r>
              <a:rPr lang="es-CO" dirty="0">
                <a:solidFill>
                  <a:srgbClr val="0070C0"/>
                </a:solidFill>
              </a:rPr>
              <a:t>, </a:t>
            </a:r>
            <a:r>
              <a:rPr lang="es-CO" dirty="0" err="1">
                <a:solidFill>
                  <a:srgbClr val="0070C0"/>
                </a:solidFill>
              </a:rPr>
              <a:t>Mohammad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Ali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Abbasi</a:t>
            </a:r>
            <a:r>
              <a:rPr lang="es-CO" dirty="0">
                <a:solidFill>
                  <a:srgbClr val="0070C0"/>
                </a:solidFill>
              </a:rPr>
              <a:t>, </a:t>
            </a:r>
            <a:r>
              <a:rPr lang="es-CO" dirty="0" err="1">
                <a:solidFill>
                  <a:srgbClr val="0070C0"/>
                </a:solidFill>
              </a:rPr>
              <a:t>Huan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Liu</a:t>
            </a:r>
            <a:r>
              <a:rPr lang="es-CO" dirty="0">
                <a:solidFill>
                  <a:srgbClr val="0070C0"/>
                </a:solidFill>
              </a:rPr>
              <a:t>. Cambridge </a:t>
            </a:r>
            <a:r>
              <a:rPr lang="es-CO" dirty="0" err="1">
                <a:solidFill>
                  <a:srgbClr val="0070C0"/>
                </a:solidFill>
              </a:rPr>
              <a:t>University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Press</a:t>
            </a:r>
            <a:r>
              <a:rPr lang="es-CO" dirty="0">
                <a:solidFill>
                  <a:srgbClr val="0070C0"/>
                </a:solidFill>
              </a:rPr>
              <a:t>, 2014.</a:t>
            </a:r>
            <a:endParaRPr lang="es-MX" dirty="0">
              <a:solidFill>
                <a:srgbClr val="0070C0"/>
              </a:solidFill>
            </a:endParaRPr>
          </a:p>
          <a:p>
            <a:r>
              <a:rPr lang="es-CO" dirty="0" smtClean="0">
                <a:solidFill>
                  <a:srgbClr val="0070C0"/>
                </a:solidFill>
              </a:rPr>
              <a:t>[3] </a:t>
            </a:r>
            <a:r>
              <a:rPr lang="es-CO" dirty="0">
                <a:solidFill>
                  <a:srgbClr val="0070C0"/>
                </a:solidFill>
              </a:rPr>
              <a:t>Social Network Data </a:t>
            </a:r>
            <a:r>
              <a:rPr lang="es-CO" dirty="0" err="1">
                <a:solidFill>
                  <a:srgbClr val="0070C0"/>
                </a:solidFill>
              </a:rPr>
              <a:t>Analytics</a:t>
            </a:r>
            <a:r>
              <a:rPr lang="es-CO" dirty="0">
                <a:solidFill>
                  <a:srgbClr val="0070C0"/>
                </a:solidFill>
              </a:rPr>
              <a:t>.  </a:t>
            </a:r>
            <a:r>
              <a:rPr lang="es-CO" dirty="0" err="1">
                <a:solidFill>
                  <a:srgbClr val="0070C0"/>
                </a:solidFill>
              </a:rPr>
              <a:t>Charu</a:t>
            </a:r>
            <a:r>
              <a:rPr lang="es-CO" dirty="0">
                <a:solidFill>
                  <a:srgbClr val="0070C0"/>
                </a:solidFill>
              </a:rPr>
              <a:t> C. </a:t>
            </a:r>
            <a:r>
              <a:rPr lang="es-CO" dirty="0" err="1">
                <a:solidFill>
                  <a:srgbClr val="0070C0"/>
                </a:solidFill>
              </a:rPr>
              <a:t>Aggarwal</a:t>
            </a:r>
            <a:r>
              <a:rPr lang="es-CO" dirty="0">
                <a:solidFill>
                  <a:srgbClr val="0070C0"/>
                </a:solidFill>
              </a:rPr>
              <a:t> Editor. </a:t>
            </a:r>
            <a:r>
              <a:rPr lang="es-CO" dirty="0" err="1">
                <a:solidFill>
                  <a:srgbClr val="0070C0"/>
                </a:solidFill>
              </a:rPr>
              <a:t>Springer</a:t>
            </a:r>
            <a:r>
              <a:rPr lang="es-CO" dirty="0">
                <a:solidFill>
                  <a:srgbClr val="0070C0"/>
                </a:solidFill>
              </a:rPr>
              <a:t> .New York -. </a:t>
            </a:r>
            <a:r>
              <a:rPr lang="es-CO" dirty="0" smtClean="0">
                <a:solidFill>
                  <a:srgbClr val="0070C0"/>
                </a:solidFill>
              </a:rPr>
              <a:t>2011</a:t>
            </a:r>
          </a:p>
          <a:p>
            <a:r>
              <a:rPr lang="es-CO" dirty="0" smtClean="0">
                <a:solidFill>
                  <a:srgbClr val="0070C0"/>
                </a:solidFill>
              </a:rPr>
              <a:t>[4] </a:t>
            </a:r>
            <a:r>
              <a:rPr lang="es-CO" dirty="0" err="1">
                <a:solidFill>
                  <a:srgbClr val="0070C0"/>
                </a:solidFill>
              </a:rPr>
              <a:t>Using</a:t>
            </a:r>
            <a:r>
              <a:rPr lang="es-CO" dirty="0">
                <a:solidFill>
                  <a:srgbClr val="0070C0"/>
                </a:solidFill>
              </a:rPr>
              <a:t> Content and </a:t>
            </a:r>
            <a:r>
              <a:rPr lang="es-CO" dirty="0" err="1">
                <a:solidFill>
                  <a:srgbClr val="0070C0"/>
                </a:solidFill>
              </a:rPr>
              <a:t>Interactions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for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Discovering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Communities</a:t>
            </a:r>
            <a:r>
              <a:rPr lang="es-CO" dirty="0">
                <a:solidFill>
                  <a:srgbClr val="0070C0"/>
                </a:solidFill>
              </a:rPr>
              <a:t> in Social Networks. </a:t>
            </a:r>
            <a:r>
              <a:rPr lang="es-CO" dirty="0" err="1">
                <a:solidFill>
                  <a:srgbClr val="0070C0"/>
                </a:solidFill>
              </a:rPr>
              <a:t>Mrinmaya</a:t>
            </a:r>
            <a:r>
              <a:rPr lang="es-CO" dirty="0">
                <a:solidFill>
                  <a:srgbClr val="0070C0"/>
                </a:solidFill>
              </a:rPr>
              <a:t> Sachan </a:t>
            </a:r>
            <a:r>
              <a:rPr lang="es-CO" dirty="0" err="1">
                <a:solidFill>
                  <a:srgbClr val="0070C0"/>
                </a:solidFill>
              </a:rPr>
              <a:t>Danish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Contractor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Tanveer</a:t>
            </a:r>
            <a:r>
              <a:rPr lang="es-CO" dirty="0">
                <a:solidFill>
                  <a:srgbClr val="0070C0"/>
                </a:solidFill>
              </a:rPr>
              <a:t> A. </a:t>
            </a:r>
            <a:r>
              <a:rPr lang="es-CO" dirty="0" err="1">
                <a:solidFill>
                  <a:srgbClr val="0070C0"/>
                </a:solidFill>
              </a:rPr>
              <a:t>Faruquie</a:t>
            </a:r>
            <a:r>
              <a:rPr lang="es-CO" dirty="0">
                <a:solidFill>
                  <a:srgbClr val="0070C0"/>
                </a:solidFill>
              </a:rPr>
              <a:t> L. </a:t>
            </a:r>
            <a:r>
              <a:rPr lang="es-CO" dirty="0" err="1">
                <a:solidFill>
                  <a:srgbClr val="0070C0"/>
                </a:solidFill>
              </a:rPr>
              <a:t>Venkata</a:t>
            </a:r>
            <a:r>
              <a:rPr lang="es-CO" dirty="0">
                <a:solidFill>
                  <a:srgbClr val="0070C0"/>
                </a:solidFill>
              </a:rPr>
              <a:t> </a:t>
            </a:r>
            <a:r>
              <a:rPr lang="es-CO" dirty="0" err="1">
                <a:solidFill>
                  <a:srgbClr val="0070C0"/>
                </a:solidFill>
              </a:rPr>
              <a:t>Subramaniam</a:t>
            </a:r>
            <a:r>
              <a:rPr lang="es-CO" dirty="0">
                <a:solidFill>
                  <a:srgbClr val="0070C0"/>
                </a:solidFill>
              </a:rPr>
              <a:t>. IBM </a:t>
            </a:r>
            <a:r>
              <a:rPr lang="es-CO" dirty="0" err="1">
                <a:solidFill>
                  <a:srgbClr val="0070C0"/>
                </a:solidFill>
              </a:rPr>
              <a:t>Research</a:t>
            </a:r>
            <a:r>
              <a:rPr lang="es-CO" dirty="0">
                <a:solidFill>
                  <a:srgbClr val="0070C0"/>
                </a:solidFill>
              </a:rPr>
              <a:t> India, New Delhi, India. Abril 2012.</a:t>
            </a:r>
            <a:endParaRPr lang="es-MX" dirty="0">
              <a:solidFill>
                <a:srgbClr val="0070C0"/>
              </a:solidFill>
            </a:endParaRPr>
          </a:p>
          <a:p>
            <a:endParaRPr lang="es-CO" dirty="0" smtClean="0"/>
          </a:p>
          <a:p>
            <a:endParaRPr lang="es-CO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49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74209" y="996287"/>
            <a:ext cx="85571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 			</a:t>
            </a:r>
            <a:r>
              <a:rPr lang="es-MX" dirty="0" smtClean="0">
                <a:solidFill>
                  <a:srgbClr val="0070C0"/>
                </a:solidFill>
              </a:rPr>
              <a:t>AGENDA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INTRODUCCIÓN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EL </a:t>
            </a:r>
            <a:r>
              <a:rPr lang="es-MX" dirty="0">
                <a:solidFill>
                  <a:srgbClr val="0070C0"/>
                </a:solidFill>
              </a:rPr>
              <a:t>PROBLEMA DE </a:t>
            </a:r>
            <a:r>
              <a:rPr lang="es-MX" dirty="0" smtClean="0">
                <a:solidFill>
                  <a:srgbClr val="0070C0"/>
                </a:solidFill>
              </a:rPr>
              <a:t>INVESTIGACIÓN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METODOS DE DETECCION DE COMUNIDADES 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METODOLOGIA</a:t>
            </a: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CONCLUSIONES 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BIBLIOGRAFIA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7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55594" y="1132764"/>
            <a:ext cx="932142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rgbClr val="0070C0"/>
                </a:solidFill>
              </a:rPr>
              <a:t>INTRODUCCION </a:t>
            </a: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Aplicaciones para Internet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Redes sociales ( web 2.0, 3.0 ) : Interacción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err="1" smtClean="0">
                <a:solidFill>
                  <a:srgbClr val="0070C0"/>
                </a:solidFill>
              </a:rPr>
              <a:t>Sociologia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err="1" smtClean="0">
                <a:solidFill>
                  <a:srgbClr val="0070C0"/>
                </a:solidFill>
              </a:rPr>
              <a:t>Teoria</a:t>
            </a:r>
            <a:r>
              <a:rPr lang="es-MX" dirty="0" smtClean="0">
                <a:solidFill>
                  <a:srgbClr val="0070C0"/>
                </a:solidFill>
              </a:rPr>
              <a:t> de Grafos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err="1" smtClean="0">
                <a:solidFill>
                  <a:srgbClr val="0070C0"/>
                </a:solidFill>
              </a:rPr>
              <a:t>Freeman</a:t>
            </a:r>
            <a:r>
              <a:rPr lang="es-MX" dirty="0" smtClean="0">
                <a:solidFill>
                  <a:srgbClr val="0070C0"/>
                </a:solidFill>
              </a:rPr>
              <a:t> , ARS es un enfoque que incluye 4 propiedades: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+ </a:t>
            </a:r>
            <a:r>
              <a:rPr lang="es-MX" dirty="0" err="1" smtClean="0">
                <a:solidFill>
                  <a:srgbClr val="0070C0"/>
                </a:solidFill>
              </a:rPr>
              <a:t>Vinculos</a:t>
            </a:r>
            <a:r>
              <a:rPr lang="es-MX" dirty="0" smtClean="0">
                <a:solidFill>
                  <a:srgbClr val="0070C0"/>
                </a:solidFill>
              </a:rPr>
              <a:t> entre los actores sociales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+ Basado en la recolección y análisis de data de las relaciones sociales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+ Volumen grafico para revelar los patrones 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+ Desarrolla modelos matemáticos y de computo para describir los patrones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Problema estructural de las redes sociales, la detección de comunidades ( </a:t>
            </a:r>
            <a:r>
              <a:rPr lang="es-MX" dirty="0" err="1" smtClean="0">
                <a:solidFill>
                  <a:srgbClr val="0070C0"/>
                </a:solidFill>
              </a:rPr>
              <a:t>Clusters</a:t>
            </a:r>
            <a:r>
              <a:rPr lang="es-MX" dirty="0" smtClean="0">
                <a:solidFill>
                  <a:srgbClr val="0070C0"/>
                </a:solidFill>
              </a:rPr>
              <a:t> )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862" y="1412685"/>
            <a:ext cx="31146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01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96288" y="641445"/>
            <a:ext cx="10699844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070C0"/>
                </a:solidFill>
              </a:rPr>
              <a:t>RED  SOCIAL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>
                <a:solidFill>
                  <a:srgbClr val="0070C0"/>
                </a:solidFill>
              </a:rPr>
              <a:t>Una forma de modelar las interacciones entre nodos es a través de Grafos ( peso, nivel de </a:t>
            </a:r>
            <a:r>
              <a:rPr lang="es-MX" dirty="0" err="1" smtClean="0">
                <a:solidFill>
                  <a:srgbClr val="0070C0"/>
                </a:solidFill>
              </a:rPr>
              <a:t>interaccion</a:t>
            </a:r>
            <a:r>
              <a:rPr lang="es-MX" dirty="0" smtClean="0">
                <a:solidFill>
                  <a:srgbClr val="0070C0"/>
                </a:solidFill>
              </a:rPr>
              <a:t> )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Redes estáticas / dinámicas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La </a:t>
            </a:r>
            <a:r>
              <a:rPr lang="es-MX" dirty="0" err="1" smtClean="0">
                <a:solidFill>
                  <a:srgbClr val="0070C0"/>
                </a:solidFill>
              </a:rPr>
              <a:t>Similaridad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CO" dirty="0" smtClean="0">
                <a:solidFill>
                  <a:srgbClr val="0070C0"/>
                </a:solidFill>
              </a:rPr>
              <a:t>Análisis </a:t>
            </a:r>
            <a:r>
              <a:rPr lang="es-CO" dirty="0">
                <a:solidFill>
                  <a:srgbClr val="0070C0"/>
                </a:solidFill>
              </a:rPr>
              <a:t>de redes </a:t>
            </a:r>
            <a:r>
              <a:rPr lang="es-CO" dirty="0" smtClean="0">
                <a:solidFill>
                  <a:srgbClr val="0070C0"/>
                </a:solidFill>
              </a:rPr>
              <a:t>sociales, estudio </a:t>
            </a:r>
            <a:r>
              <a:rPr lang="es-CO" dirty="0">
                <a:solidFill>
                  <a:srgbClr val="0070C0"/>
                </a:solidFill>
              </a:rPr>
              <a:t>de individuos o actores en la red social, las </a:t>
            </a:r>
            <a:r>
              <a:rPr lang="es-CO" dirty="0" smtClean="0">
                <a:solidFill>
                  <a:srgbClr val="0070C0"/>
                </a:solidFill>
              </a:rPr>
              <a:t>relaciones , </a:t>
            </a:r>
            <a:r>
              <a:rPr lang="es-CO" dirty="0">
                <a:solidFill>
                  <a:srgbClr val="0070C0"/>
                </a:solidFill>
              </a:rPr>
              <a:t>vínculos </a:t>
            </a:r>
            <a:r>
              <a:rPr lang="es-CO" dirty="0" smtClean="0">
                <a:solidFill>
                  <a:srgbClr val="0070C0"/>
                </a:solidFill>
              </a:rPr>
              <a:t>e interacciones ( individuo pertenece a la comunidad ) .  Evidenciar  </a:t>
            </a:r>
            <a:r>
              <a:rPr lang="es-CO" dirty="0">
                <a:solidFill>
                  <a:srgbClr val="0070C0"/>
                </a:solidFill>
              </a:rPr>
              <a:t>comportamientos colectivos.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405" y="1282890"/>
            <a:ext cx="3476625" cy="238125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141493" y="1323833"/>
            <a:ext cx="40533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V = { nodos }</a:t>
            </a: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E = { arcos ]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Tamaño del grafo |V| = 7</a:t>
            </a:r>
          </a:p>
          <a:p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G = { V, E }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 smtClean="0">
                <a:solidFill>
                  <a:srgbClr val="0070C0"/>
                </a:solidFill>
              </a:rPr>
              <a:t>Grado : Numero de arcos </a:t>
            </a:r>
            <a:endParaRPr lang="es-MX" dirty="0">
              <a:solidFill>
                <a:srgbClr val="0070C0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1934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62815" y="630830"/>
            <a:ext cx="4285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PROBLEMA DE INVESTIGACIÓN</a:t>
            </a:r>
            <a:endParaRPr lang="es-MX" dirty="0">
              <a:solidFill>
                <a:srgbClr val="0070C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197" y="2375721"/>
            <a:ext cx="3171825" cy="272415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306472" y="1363193"/>
            <a:ext cx="65372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rgbClr val="0070C0"/>
                </a:solidFill>
              </a:rPr>
              <a:t>Se </a:t>
            </a:r>
            <a:r>
              <a:rPr lang="es-CO" sz="2000" b="1" dirty="0">
                <a:solidFill>
                  <a:srgbClr val="0070C0"/>
                </a:solidFill>
              </a:rPr>
              <a:t>propone detectar comunidades </a:t>
            </a:r>
            <a:r>
              <a:rPr lang="es-CO" sz="2000" b="1" dirty="0" smtClean="0">
                <a:solidFill>
                  <a:srgbClr val="0070C0"/>
                </a:solidFill>
              </a:rPr>
              <a:t>usando </a:t>
            </a:r>
            <a:r>
              <a:rPr lang="es-CO" sz="2000" b="1" dirty="0">
                <a:solidFill>
                  <a:srgbClr val="0070C0"/>
                </a:solidFill>
              </a:rPr>
              <a:t>contenido textual y las interacciones en redes como </a:t>
            </a:r>
            <a:r>
              <a:rPr lang="es-CO" sz="2000" b="1" dirty="0" err="1">
                <a:solidFill>
                  <a:srgbClr val="0070C0"/>
                </a:solidFill>
              </a:rPr>
              <a:t>Twitter</a:t>
            </a:r>
            <a:r>
              <a:rPr lang="es-CO" sz="2000" b="1" dirty="0">
                <a:solidFill>
                  <a:srgbClr val="0070C0"/>
                </a:solidFill>
              </a:rPr>
              <a:t>.</a:t>
            </a:r>
            <a:endParaRPr lang="es-MX" sz="2000" b="1" dirty="0">
              <a:solidFill>
                <a:srgbClr val="0070C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06472" y="5380672"/>
            <a:ext cx="9608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Para qué : 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Sistemas de recomendación mas personalizados</a:t>
            </a:r>
          </a:p>
          <a:p>
            <a:r>
              <a:rPr lang="es-MX" dirty="0" smtClean="0">
                <a:solidFill>
                  <a:srgbClr val="0070C0"/>
                </a:solidFill>
              </a:rPr>
              <a:t>	En Redes de comunicación , </a:t>
            </a:r>
            <a:r>
              <a:rPr lang="es-MX" dirty="0" err="1" smtClean="0">
                <a:solidFill>
                  <a:srgbClr val="0070C0"/>
                </a:solidFill>
              </a:rPr>
              <a:t>proxys</a:t>
            </a:r>
            <a:r>
              <a:rPr lang="es-MX" dirty="0" smtClean="0">
                <a:solidFill>
                  <a:srgbClr val="0070C0"/>
                </a:solidFill>
              </a:rPr>
              <a:t> dedicados</a:t>
            </a: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Comunidades web </a:t>
            </a:r>
            <a:r>
              <a:rPr lang="es-MX" dirty="0" err="1" smtClean="0">
                <a:solidFill>
                  <a:srgbClr val="0070C0"/>
                </a:solidFill>
              </a:rPr>
              <a:t>hyperlinked</a:t>
            </a:r>
            <a:endParaRPr lang="es-MX" dirty="0" smtClean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smtClean="0">
                <a:solidFill>
                  <a:srgbClr val="0070C0"/>
                </a:solidFill>
              </a:rPr>
              <a:t>       	Visualización de redes</a:t>
            </a:r>
            <a:endParaRPr lang="es-MX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990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930" y="2010984"/>
            <a:ext cx="561022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3439236" y="1310185"/>
            <a:ext cx="633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METODOS DE DETECCION DE COMUNIDADES </a:t>
            </a:r>
            <a:endParaRPr lang="es-MX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88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964676"/>
              </p:ext>
            </p:extLst>
          </p:nvPr>
        </p:nvGraphicFramePr>
        <p:xfrm>
          <a:off x="2755048" y="1710733"/>
          <a:ext cx="6108700" cy="4179951"/>
        </p:xfrm>
        <a:graphic>
          <a:graphicData uri="http://schemas.openxmlformats.org/drawingml/2006/table">
            <a:tbl>
              <a:tblPr firstRow="1" firstCol="1" bandRow="1"/>
              <a:tblGrid>
                <a:gridCol w="2616200"/>
                <a:gridCol w="3492500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Titulo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Comentario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 divisivo de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Girvan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Newman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basado en bordes intermedios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 Jerarquico. De simplicidad intuitiva. No escalan a grandes redes.Los enlaces inter-comunidades tienen puntajes mas alto respecto a enlaces intermedios que los enlaces intra-comunidad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aglomerativo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Newman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codicioso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 Jerarquico. De simplicidad intuitiva. Optimiza la modularidad sobre grupo de nodos. No escalan a grandes redes.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 de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Kernighan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Minimiza los Cortes de enlaces mientras mantiene los tamaños de los cluster balanceados partiendo de una bipartición del grafo ( Maximización de la funcion objetivo de Kernighan-Lin)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Algoritmos espectrales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Métodos clásicos para Clustering y detección de comunidades : asignan nodos a comunidades basados en las matrices de vectores caracteristicos; este algoritmo usa la Matriz Laplaciana, como desventaja tiene su complejidad computacional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Algoritmos de Particionamiento grafico multinivel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un modelo de Particionamiento grafico rápido y de alta calidad; este método incluye el clustering espectral multinivel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 de Markov ( MCL 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Mezcla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gráfico y detección de comunidades,  un algoritmo basado en simulación de flujo que realiza el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del grafo manipulando su matriz estocástica o matriz de probabilidad de transición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057098" y="887104"/>
            <a:ext cx="633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METODOS DE DETECCION DE COMUNIDADES </a:t>
            </a:r>
            <a:r>
              <a:rPr lang="es-MX" dirty="0" smtClean="0">
                <a:solidFill>
                  <a:srgbClr val="0070C0"/>
                </a:solidFill>
              </a:rPr>
              <a:t>( cont. )</a:t>
            </a:r>
            <a:endParaRPr lang="es-MX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84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23582" y="846161"/>
            <a:ext cx="103722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Documentos en revisión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es-MX" dirty="0" smtClean="0">
                <a:solidFill>
                  <a:srgbClr val="0070C0"/>
                </a:solidFill>
              </a:rPr>
              <a:t>Usando Contenido e Interacciones para Detección de comunidades en Redes Sociales [4]</a:t>
            </a:r>
          </a:p>
          <a:p>
            <a:pPr marL="342900" indent="-342900">
              <a:buAutoNum type="arabicPeriod"/>
            </a:pPr>
            <a:endParaRPr lang="es-MX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s-MX" dirty="0" smtClean="0">
              <a:solidFill>
                <a:srgbClr val="0070C0"/>
              </a:solidFill>
            </a:endParaRPr>
          </a:p>
          <a:p>
            <a:pPr lvl="1"/>
            <a:r>
              <a:rPr lang="es-MX" dirty="0" smtClean="0">
                <a:solidFill>
                  <a:srgbClr val="0070C0"/>
                </a:solidFill>
              </a:rPr>
              <a:t>	Comunidades, grupos de usuarios interconectados por tópicos compartidos, Modelos bayesianos 	generativos </a:t>
            </a:r>
          </a:p>
          <a:p>
            <a:pPr marL="342900" indent="-342900">
              <a:buAutoNum type="arabicPeriod"/>
            </a:pPr>
            <a:endParaRPr lang="es-MX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s-MX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s-MX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es-MX" dirty="0" smtClean="0">
                <a:solidFill>
                  <a:srgbClr val="0070C0"/>
                </a:solidFill>
              </a:rPr>
              <a:t>Descubriendo Comunidades en </a:t>
            </a:r>
            <a:r>
              <a:rPr lang="es-MX" dirty="0" err="1" smtClean="0">
                <a:solidFill>
                  <a:srgbClr val="0070C0"/>
                </a:solidFill>
              </a:rPr>
              <a:t>Twitter</a:t>
            </a:r>
            <a:r>
              <a:rPr lang="es-MX" dirty="0" smtClean="0">
                <a:solidFill>
                  <a:srgbClr val="0070C0"/>
                </a:solidFill>
              </a:rPr>
              <a:t> basado en </a:t>
            </a:r>
            <a:r>
              <a:rPr lang="es-MX" dirty="0" err="1" smtClean="0">
                <a:solidFill>
                  <a:srgbClr val="0070C0"/>
                </a:solidFill>
              </a:rPr>
              <a:t>Interes</a:t>
            </a:r>
            <a:r>
              <a:rPr lang="es-MX" dirty="0" smtClean="0">
                <a:solidFill>
                  <a:srgbClr val="0070C0"/>
                </a:solidFill>
              </a:rPr>
              <a:t> del Usuario . </a:t>
            </a:r>
            <a:r>
              <a:rPr lang="de-DE" dirty="0">
                <a:solidFill>
                  <a:srgbClr val="0070C0"/>
                </a:solidFill>
              </a:rPr>
              <a:t>Yang ZHANG, Y. WU, Q. </a:t>
            </a:r>
            <a:r>
              <a:rPr lang="de-DE" dirty="0" smtClean="0">
                <a:solidFill>
                  <a:srgbClr val="0070C0"/>
                </a:solidFill>
              </a:rPr>
              <a:t>YANG ( 2012 ).</a:t>
            </a:r>
            <a:endParaRPr lang="es-MX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	</a:t>
            </a:r>
            <a:r>
              <a:rPr lang="es-MX" dirty="0" smtClean="0">
                <a:solidFill>
                  <a:srgbClr val="0070C0"/>
                </a:solidFill>
              </a:rPr>
              <a:t>Calcula la </a:t>
            </a:r>
            <a:r>
              <a:rPr lang="es-MX" dirty="0" err="1" smtClean="0">
                <a:solidFill>
                  <a:srgbClr val="0070C0"/>
                </a:solidFill>
              </a:rPr>
              <a:t>Similaridad</a:t>
            </a:r>
            <a:r>
              <a:rPr lang="es-MX" dirty="0" smtClean="0">
                <a:solidFill>
                  <a:srgbClr val="0070C0"/>
                </a:solidFill>
              </a:rPr>
              <a:t> del individuo basado en sus intereses a partir del contenido textual  (3 ) : 	medida para identificar la comunidad.</a:t>
            </a:r>
            <a:endParaRPr lang="es-MX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s-MX" dirty="0" smtClean="0"/>
          </a:p>
          <a:p>
            <a:pPr marL="342900" indent="-342900">
              <a:buAutoNum type="arabicPeriod"/>
            </a:pPr>
            <a:endParaRPr lang="es-MX" dirty="0"/>
          </a:p>
          <a:p>
            <a:pPr marL="342900" indent="-342900">
              <a:buAutoNum type="arabicPeriod"/>
            </a:pPr>
            <a:endParaRPr lang="es-MX" dirty="0" smtClean="0"/>
          </a:p>
          <a:p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2604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86855" y="1037229"/>
            <a:ext cx="108226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70C0"/>
                </a:solidFill>
              </a:rPr>
              <a:t>METODOLOGIA</a:t>
            </a:r>
            <a:endParaRPr lang="es-MX" dirty="0">
              <a:solidFill>
                <a:srgbClr val="0070C0"/>
              </a:solidFill>
            </a:endParaRPr>
          </a:p>
          <a:p>
            <a:r>
              <a:rPr lang="es-CO" dirty="0">
                <a:solidFill>
                  <a:srgbClr val="0070C0"/>
                </a:solidFill>
              </a:rPr>
              <a:t> </a:t>
            </a:r>
            <a:endParaRPr lang="es-MX" dirty="0">
              <a:solidFill>
                <a:srgbClr val="0070C0"/>
              </a:solidFill>
            </a:endParaRPr>
          </a:p>
          <a:p>
            <a:endParaRPr lang="es-CO" dirty="0" smtClean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dirty="0" smtClean="0">
                <a:solidFill>
                  <a:srgbClr val="0070C0"/>
                </a:solidFill>
              </a:rPr>
              <a:t>Revisión </a:t>
            </a:r>
            <a:r>
              <a:rPr lang="es-CO" dirty="0">
                <a:solidFill>
                  <a:srgbClr val="0070C0"/>
                </a:solidFill>
              </a:rPr>
              <a:t>bibliográfica </a:t>
            </a:r>
            <a:r>
              <a:rPr lang="es-CO" dirty="0" smtClean="0">
                <a:solidFill>
                  <a:srgbClr val="0070C0"/>
                </a:solidFill>
              </a:rPr>
              <a:t>sobre el </a:t>
            </a:r>
            <a:r>
              <a:rPr lang="es-CO" dirty="0">
                <a:solidFill>
                  <a:srgbClr val="0070C0"/>
                </a:solidFill>
              </a:rPr>
              <a:t>método de detección</a:t>
            </a:r>
            <a:endParaRPr lang="es-MX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Definición del método de detección de </a:t>
            </a:r>
            <a:r>
              <a:rPr lang="es-CO" dirty="0" smtClean="0">
                <a:solidFill>
                  <a:srgbClr val="0070C0"/>
                </a:solidFill>
              </a:rPr>
              <a:t>comunidades;  data </a:t>
            </a:r>
            <a:r>
              <a:rPr lang="es-CO" dirty="0">
                <a:solidFill>
                  <a:srgbClr val="0070C0"/>
                </a:solidFill>
              </a:rPr>
              <a:t>a utilizar</a:t>
            </a:r>
            <a:endParaRPr lang="es-MX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Definición del Algoritmo para detección de </a:t>
            </a:r>
            <a:r>
              <a:rPr lang="es-CO" dirty="0" smtClean="0">
                <a:solidFill>
                  <a:srgbClr val="0070C0"/>
                </a:solidFill>
              </a:rPr>
              <a:t>comunidades ;  </a:t>
            </a:r>
            <a:r>
              <a:rPr lang="es-CO" dirty="0">
                <a:solidFill>
                  <a:srgbClr val="0070C0"/>
                </a:solidFill>
              </a:rPr>
              <a:t>limitaciones  </a:t>
            </a:r>
            <a:endParaRPr lang="es-MX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Implementación del algoritmo de </a:t>
            </a:r>
            <a:r>
              <a:rPr lang="es-CO" dirty="0" smtClean="0">
                <a:solidFill>
                  <a:srgbClr val="0070C0"/>
                </a:solidFill>
              </a:rPr>
              <a:t>detección y pruebas</a:t>
            </a:r>
            <a:endParaRPr lang="es-MX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70C0"/>
                </a:solidFill>
              </a:rPr>
              <a:t>Métrica para evaluar la calidad del algoritmo de detección de </a:t>
            </a:r>
            <a:r>
              <a:rPr lang="es-CO" dirty="0" smtClean="0">
                <a:solidFill>
                  <a:srgbClr val="0070C0"/>
                </a:solidFill>
              </a:rPr>
              <a:t>comunidades.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>
                <a:solidFill>
                  <a:srgbClr val="0070C0"/>
                </a:solidFill>
              </a:rPr>
              <a:t>Análisis </a:t>
            </a:r>
            <a:r>
              <a:rPr lang="es-CO" dirty="0">
                <a:solidFill>
                  <a:srgbClr val="0070C0"/>
                </a:solidFill>
              </a:rPr>
              <a:t>de resultados y </a:t>
            </a:r>
            <a:r>
              <a:rPr lang="es-CO" dirty="0" smtClean="0">
                <a:solidFill>
                  <a:srgbClr val="0070C0"/>
                </a:solidFill>
              </a:rPr>
              <a:t>Conclusiones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1037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3768</TotalTime>
  <Words>507</Words>
  <Application>Microsoft Office PowerPoint</Application>
  <PresentationFormat>Panorámica</PresentationFormat>
  <Paragraphs>150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RICARDO ALBERTO ACERO NINO</dc:creator>
  <cp:lastModifiedBy>sergio</cp:lastModifiedBy>
  <cp:revision>132</cp:revision>
  <dcterms:created xsi:type="dcterms:W3CDTF">2017-03-10T18:28:10Z</dcterms:created>
  <dcterms:modified xsi:type="dcterms:W3CDTF">2017-06-01T04:32:25Z</dcterms:modified>
</cp:coreProperties>
</file>